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521220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5112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3236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2235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6557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7786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5666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3472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1768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5619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0004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334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9711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0174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32352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3612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 amt="60000"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97rSujAMaR-eeRjaydeKbmTMz1_ojPo0Ki5GP7-U1tg/edi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b="1"/>
              <a:t>GENERACIJE PROGRAMSKIH JEZIKA</a:t>
            </a:r>
            <a:endParaRPr b="1"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Martin Gobeljić</a:t>
            </a:r>
            <a:endParaRPr/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72800" y="5245769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1. Uvod</a:t>
            </a:r>
            <a:endParaRPr b="1"/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Programski jezici su se razvijaju uporedo sa računarima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Prvi programski jezici: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>
                <a:solidFill>
                  <a:srgbClr val="002060"/>
                </a:solidFill>
              </a:rPr>
              <a:t>neprenosivi programi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>
                <a:solidFill>
                  <a:srgbClr val="002060"/>
                </a:solidFill>
              </a:rPr>
              <a:t>programer mora da bude upoznat sa mašinom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Viši programski jezici: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>
                <a:solidFill>
                  <a:srgbClr val="002060"/>
                </a:solidFill>
              </a:rPr>
              <a:t>prenosivi programi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>
                <a:solidFill>
                  <a:srgbClr val="002060"/>
                </a:solidFill>
              </a:rPr>
              <a:t>Namenjeni ljudima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2. Prva generacija programskih jezika</a:t>
            </a:r>
            <a:endParaRPr b="1"/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Jezici na mašinskom nivou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Programi se pišu pomoću 1 i 0 – mašinski kod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Programi nisu prenosivi, tj. specifični za taj računar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839788" y="504497"/>
            <a:ext cx="5157787" cy="930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Prednosti 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6"/>
          <p:cNvSpPr txBox="1">
            <a:spLocks noGrp="1"/>
          </p:cNvSpPr>
          <p:nvPr>
            <p:ph type="body" idx="2"/>
          </p:nvPr>
        </p:nvSpPr>
        <p:spPr>
          <a:xfrm>
            <a:off x="839787" y="1592317"/>
            <a:ext cx="5157787" cy="4597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Programi zauzimaju vrlo malo memorije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body" idx="3"/>
          </p:nvPr>
        </p:nvSpPr>
        <p:spPr>
          <a:xfrm>
            <a:off x="6172200" y="504497"/>
            <a:ext cx="5183188" cy="930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Mane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6"/>
          <p:cNvSpPr txBox="1">
            <a:spLocks noGrp="1"/>
          </p:cNvSpPr>
          <p:nvPr>
            <p:ph type="body" idx="4"/>
          </p:nvPr>
        </p:nvSpPr>
        <p:spPr>
          <a:xfrm>
            <a:off x="6172200" y="1592317"/>
            <a:ext cx="5183188" cy="4597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Programi se teško pišu i podložni su greškama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Programi se teško ispravljaju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3. Druga generacija programskih jezika</a:t>
            </a:r>
            <a:endParaRPr b="1"/>
          </a:p>
        </p:txBody>
      </p:sp>
      <p:sp>
        <p:nvSpPr>
          <p:cNvPr id="116" name="Google Shape;11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Linije programa direktno odgovaraju komandama procesora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Jezik je specifičan za određenu porodicu procesora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Asembler – </a:t>
            </a:r>
            <a:r>
              <a:rPr lang="en-US"/>
              <a:t>prevodi program u mašinski kod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Nazivaju se „Asemblerski jezici“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17" name="Google Shape;117;p17" descr="Does learning Assembly make you a better programmer?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3498417"/>
            <a:ext cx="5413954" cy="298034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>
            <a:spLocks noGrp="1"/>
          </p:cNvSpPr>
          <p:nvPr>
            <p:ph type="body" idx="1"/>
          </p:nvPr>
        </p:nvSpPr>
        <p:spPr>
          <a:xfrm>
            <a:off x="839788" y="546046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Prednosti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8"/>
          <p:cNvSpPr txBox="1">
            <a:spLocks noGrp="1"/>
          </p:cNvSpPr>
          <p:nvPr>
            <p:ph type="body" idx="2"/>
          </p:nvPr>
        </p:nvSpPr>
        <p:spPr>
          <a:xfrm>
            <a:off x="839788" y="1639613"/>
            <a:ext cx="5157787" cy="4550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Pisanje programa je znatno brže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Programi zauzimaju vrlo malo memorije</a:t>
            </a:r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body" idx="3"/>
          </p:nvPr>
        </p:nvSpPr>
        <p:spPr>
          <a:xfrm>
            <a:off x="6172200" y="546046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Mane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8"/>
          <p:cNvSpPr txBox="1">
            <a:spLocks noGrp="1"/>
          </p:cNvSpPr>
          <p:nvPr>
            <p:ph type="body" idx="4"/>
          </p:nvPr>
        </p:nvSpPr>
        <p:spPr>
          <a:xfrm>
            <a:off x="6172200" y="1639613"/>
            <a:ext cx="5183188" cy="455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Programiranje je izraženo u vidu pojedinačnih instrukcija procesora, a ne logike višeg nivoa.</a:t>
            </a: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4. Treća generacija programskih jezika</a:t>
            </a:r>
            <a:endParaRPr b="1"/>
          </a:p>
        </p:txBody>
      </p:sp>
      <p:sp>
        <p:nvSpPr>
          <p:cNvPr id="132" name="Google Shape;132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Odlikuju visokim nivoom instrukcija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Nezavisni od računara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Prenosivost programa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Compiler </a:t>
            </a:r>
            <a:r>
              <a:rPr lang="en-US"/>
              <a:t>– prevodi program (Source code) u mašinski kod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en-US">
                <a:solidFill>
                  <a:srgbClr val="FF0000"/>
                </a:solidFill>
              </a:rPr>
              <a:t>FORTRAN, Basic, C, C++, Java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>
            <a:spLocks noGrp="1"/>
          </p:cNvSpPr>
          <p:nvPr>
            <p:ph type="body" idx="1"/>
          </p:nvPr>
        </p:nvSpPr>
        <p:spPr>
          <a:xfrm>
            <a:off x="839788" y="490992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FORTRAN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0"/>
          <p:cNvSpPr txBox="1">
            <a:spLocks noGrp="1"/>
          </p:cNvSpPr>
          <p:nvPr>
            <p:ph type="body" idx="2"/>
          </p:nvPr>
        </p:nvSpPr>
        <p:spPr>
          <a:xfrm>
            <a:off x="839788" y="1654629"/>
            <a:ext cx="5157787" cy="4535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Nastao 1957. u kompaniji IBM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Prvobitno je korišten za u nuklearnoj elektrani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Uticao na: C, Basic...</a:t>
            </a:r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3"/>
          </p:nvPr>
        </p:nvSpPr>
        <p:spPr>
          <a:xfrm>
            <a:off x="6157686" y="490991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C++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0"/>
          <p:cNvSpPr txBox="1">
            <a:spLocks noGrp="1"/>
          </p:cNvSpPr>
          <p:nvPr>
            <p:ph type="body" idx="4"/>
          </p:nvPr>
        </p:nvSpPr>
        <p:spPr>
          <a:xfrm>
            <a:off x="6172200" y="1654629"/>
            <a:ext cx="5183188" cy="4535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Objektno orijentisano proširenje jezika C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Zvanično objavljen 1985. godine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Primena: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>
                <a:solidFill>
                  <a:srgbClr val="002060"/>
                </a:solidFill>
              </a:rPr>
              <a:t>Aplikacije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>
                <a:solidFill>
                  <a:srgbClr val="002060"/>
                </a:solidFill>
              </a:rPr>
              <a:t>Video editori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>
                <a:solidFill>
                  <a:srgbClr val="002060"/>
                </a:solidFill>
              </a:rPr>
              <a:t>Grafički editori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>
                <a:solidFill>
                  <a:srgbClr val="002060"/>
                </a:solidFill>
              </a:rPr>
              <a:t>Video igre</a:t>
            </a:r>
            <a:endParaRPr>
              <a:solidFill>
                <a:srgbClr val="002060"/>
              </a:solidFill>
            </a:endParaRPr>
          </a:p>
        </p:txBody>
      </p:sp>
      <p:pic>
        <p:nvPicPr>
          <p:cNvPr id="141" name="Google Shape;14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0343" y="3767282"/>
            <a:ext cx="2055045" cy="231024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42" name="Google Shape;14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9788" y="3767282"/>
            <a:ext cx="2310246" cy="231024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1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1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1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1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1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1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1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1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5. Četvrta generacija programskih jezika</a:t>
            </a:r>
            <a:endParaRPr b="1"/>
          </a:p>
        </p:txBody>
      </p:sp>
      <p:sp>
        <p:nvSpPr>
          <p:cNvPr id="148" name="Google Shape;148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Zamišljena kao dorada stila programskog jezika treće generacije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Rade sa više velikih podataka odjednom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Imaju užu primenu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en-US">
                <a:solidFill>
                  <a:srgbClr val="FF0000"/>
                </a:solidFill>
              </a:rPr>
              <a:t>Perl, Python, PHP, Ruby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49" name="Google Shape;149;p21" descr="How to compile your C++ code in Visual Studio Code"/>
          <p:cNvPicPr preferRelativeResize="0"/>
          <p:nvPr/>
        </p:nvPicPr>
        <p:blipFill rotWithShape="1">
          <a:blip r:embed="rId3">
            <a:alphaModFix/>
          </a:blip>
          <a:srcRect l="8064" t="16265" r="7941" b="16897"/>
          <a:stretch/>
        </p:blipFill>
        <p:spPr>
          <a:xfrm>
            <a:off x="5770842" y="4008582"/>
            <a:ext cx="5582958" cy="216838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Podela 4GL</a:t>
            </a:r>
            <a:endParaRPr b="1"/>
          </a:p>
        </p:txBody>
      </p:sp>
      <p:sp>
        <p:nvSpPr>
          <p:cNvPr id="155" name="Google Shape;155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Tablom – vođeni jezici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Izveštaj – generatorski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Obični generatori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Više ambiciozni jezici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Jezici za upravljanje podacima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>
            <a:spLocks noGrp="1"/>
          </p:cNvSpPr>
          <p:nvPr>
            <p:ph type="body" idx="1"/>
          </p:nvPr>
        </p:nvSpPr>
        <p:spPr>
          <a:xfrm>
            <a:off x="810760" y="476478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Perl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3"/>
          <p:cNvSpPr txBox="1">
            <a:spLocks noGrp="1"/>
          </p:cNvSpPr>
          <p:nvPr>
            <p:ph type="body" idx="2"/>
          </p:nvPr>
        </p:nvSpPr>
        <p:spPr>
          <a:xfrm>
            <a:off x="839788" y="1654629"/>
            <a:ext cx="5157787" cy="4535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Razvijen 1987.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„Practical Extraction and Report Language“</a:t>
            </a:r>
            <a:endParaRPr/>
          </a:p>
        </p:txBody>
      </p:sp>
      <p:sp>
        <p:nvSpPr>
          <p:cNvPr id="162" name="Google Shape;162;p23"/>
          <p:cNvSpPr txBox="1">
            <a:spLocks noGrp="1"/>
          </p:cNvSpPr>
          <p:nvPr>
            <p:ph type="body" idx="3"/>
          </p:nvPr>
        </p:nvSpPr>
        <p:spPr>
          <a:xfrm>
            <a:off x="6172200" y="490991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Python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3"/>
          <p:cNvSpPr txBox="1">
            <a:spLocks noGrp="1"/>
          </p:cNvSpPr>
          <p:nvPr>
            <p:ph type="body" idx="4"/>
          </p:nvPr>
        </p:nvSpPr>
        <p:spPr>
          <a:xfrm>
            <a:off x="6172200" y="1654629"/>
            <a:ext cx="5183188" cy="4535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Opšta namena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Veoma pregledan kod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Veoma razvijena standardna biblioteka</a:t>
            </a:r>
            <a:endParaRPr/>
          </a:p>
        </p:txBody>
      </p:sp>
      <p:pic>
        <p:nvPicPr>
          <p:cNvPr id="164" name="Google Shape;16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788" y="3391765"/>
            <a:ext cx="2796576" cy="315213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65" name="Google Shape;165;p23" descr="Python (programming language)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97455" y="3682341"/>
            <a:ext cx="2861561" cy="286156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6. Peta generacija programskih jezika</a:t>
            </a:r>
            <a:endParaRPr b="1"/>
          </a:p>
        </p:txBody>
      </p:sp>
      <p:sp>
        <p:nvSpPr>
          <p:cNvPr id="171" name="Google Shape;17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Baziran na rešavanju problema korišćenjem ograničenja data programu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Koriste se u istraživanjima veštačke inteligencije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en-US">
                <a:solidFill>
                  <a:srgbClr val="FF0000"/>
                </a:solidFill>
              </a:rPr>
              <a:t>Lisp, Prolog, OPS5, Mercury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172" name="Google Shape;172;p24" descr="Student Project: Code a Mars Rover Driving Game | NASA/JPL Ed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6618" y="3539319"/>
            <a:ext cx="5507182" cy="263764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Prednosti 5GL</a:t>
            </a:r>
            <a:endParaRPr b="1"/>
          </a:p>
        </p:txBody>
      </p:sp>
      <p:sp>
        <p:nvSpPr>
          <p:cNvPr id="178" name="Google Shape;178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Omogućavaju laku komunikaciju sa računarskim sistemom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Korišćenje engleskih reči tokom interakcije sa računarskim sistemom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Brzo i efikasno prenošenje baza podataka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>
            <a:spLocks noGrp="1"/>
          </p:cNvSpPr>
          <p:nvPr>
            <p:ph type="body" idx="1"/>
          </p:nvPr>
        </p:nvSpPr>
        <p:spPr>
          <a:xfrm>
            <a:off x="810759" y="331335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Prolog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6"/>
          <p:cNvSpPr txBox="1">
            <a:spLocks noGrp="1"/>
          </p:cNvSpPr>
          <p:nvPr>
            <p:ph type="body" idx="2"/>
          </p:nvPr>
        </p:nvSpPr>
        <p:spPr>
          <a:xfrm>
            <a:off x="839788" y="1509486"/>
            <a:ext cx="5157787" cy="4680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Namenjen rešavanju simboličkih zadataka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Nastao početkom 1970-ih godina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Veštačka inteligencija</a:t>
            </a:r>
            <a:endParaRPr/>
          </a:p>
        </p:txBody>
      </p:sp>
      <p:sp>
        <p:nvSpPr>
          <p:cNvPr id="185" name="Google Shape;185;p26"/>
          <p:cNvSpPr txBox="1">
            <a:spLocks noGrp="1"/>
          </p:cNvSpPr>
          <p:nvPr>
            <p:ph type="body" idx="3"/>
          </p:nvPr>
        </p:nvSpPr>
        <p:spPr>
          <a:xfrm>
            <a:off x="6172200" y="331334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OPS5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6"/>
          <p:cNvSpPr txBox="1">
            <a:spLocks noGrp="1"/>
          </p:cNvSpPr>
          <p:nvPr>
            <p:ph type="body" idx="4"/>
          </p:nvPr>
        </p:nvSpPr>
        <p:spPr>
          <a:xfrm>
            <a:off x="6172200" y="1509485"/>
            <a:ext cx="5183188" cy="4680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Zasnovan na pravilima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Namena: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>
                <a:solidFill>
                  <a:srgbClr val="002060"/>
                </a:solidFill>
              </a:rPr>
              <a:t>Veštačka inteligencija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>
                <a:solidFill>
                  <a:srgbClr val="002060"/>
                </a:solidFill>
              </a:rPr>
              <a:t>Eksperimentalni sistemi</a:t>
            </a:r>
            <a:endParaRPr>
              <a:solidFill>
                <a:srgbClr val="002060"/>
              </a:solidFill>
            </a:endParaRPr>
          </a:p>
        </p:txBody>
      </p:sp>
      <p:pic>
        <p:nvPicPr>
          <p:cNvPr id="187" name="Google Shape;187;p26" descr="Prolog - IntelliJ IDEs Plugin | Marketpla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759" y="3960411"/>
            <a:ext cx="2662114" cy="266211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88" name="Google Shape;188;p26" descr="OPS5 Programming Language- Readhub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575" y="4504749"/>
            <a:ext cx="2819400" cy="124777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Dodatni materijal</a:t>
            </a:r>
            <a:endParaRPr b="1"/>
          </a:p>
        </p:txBody>
      </p:sp>
      <p:sp>
        <p:nvSpPr>
          <p:cNvPr id="194" name="Google Shape;194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Seminarski rad „Generacije programskih jezika“ - Martin Gobeljić 2022.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https://docs.google.com/document/d/197rSujAMaR-eeRjaydeKbmTMz1_ojPo0Ki5GP7-U1tg/edit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379</Words>
  <Application>Microsoft Office PowerPoint</Application>
  <PresentationFormat>Widescreen</PresentationFormat>
  <Paragraphs>85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GENERACIJE PROGRAMSKIH JEZIKA</vt:lpstr>
      <vt:lpstr>1. Uvod</vt:lpstr>
      <vt:lpstr>2. Prva generacija programskih jezika</vt:lpstr>
      <vt:lpstr>PowerPoint Presentation</vt:lpstr>
      <vt:lpstr>3. Druga generacija programskih jezika</vt:lpstr>
      <vt:lpstr>PowerPoint Presentation</vt:lpstr>
      <vt:lpstr>4. Treća generacija programskih jezika</vt:lpstr>
      <vt:lpstr>PowerPoint Presentation</vt:lpstr>
      <vt:lpstr>5. Četvrta generacija programskih jezika</vt:lpstr>
      <vt:lpstr>Podela 4GL</vt:lpstr>
      <vt:lpstr>PowerPoint Presentation</vt:lpstr>
      <vt:lpstr>6. Peta generacija programskih jezika</vt:lpstr>
      <vt:lpstr>Prednosti 5GL</vt:lpstr>
      <vt:lpstr>PowerPoint Presentation</vt:lpstr>
      <vt:lpstr>Dodatni materijal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GENERACIJE PROGRAMSKIH JEZIKA</dc:title>
  <dc:creator>VK-11</dc:creator>
  <cp:lastModifiedBy>VK-11</cp:lastModifiedBy>
  <cp:revision>1</cp:revision>
  <dcterms:modified xsi:type="dcterms:W3CDTF">2022-06-21T09:18:35Z</dcterms:modified>
</cp:coreProperties>
</file>